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 r:id="rId2"/>
    <p:sldId id="257" r:id="rId3"/>
    <p:sldId id="258" r:id="rId4"/>
    <p:sldId id="262" r:id="rId5"/>
    <p:sldId id="263" r:id="rId6"/>
    <p:sldId id="264" r:id="rId7"/>
    <p:sldId id="267" r:id="rId8"/>
    <p:sldId id="265"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10" autoAdjust="0"/>
    <p:restoredTop sz="80427" autoAdjust="0"/>
  </p:normalViewPr>
  <p:slideViewPr>
    <p:cSldViewPr snapToGrid="0">
      <p:cViewPr varScale="1">
        <p:scale>
          <a:sx n="57" d="100"/>
          <a:sy n="57" d="100"/>
        </p:scale>
        <p:origin x="90" y="50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6" d="100"/>
          <a:sy n="86" d="100"/>
        </p:scale>
        <p:origin x="3864"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C38F22-E710-444E-B7D4-3EAAD129BAD8}" type="datetimeFigureOut">
              <a:rPr lang="en-US" smtClean="0"/>
              <a:t>4/8/2023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C8E0E3-894D-49ED-8837-4CE9041B37D2}" type="slidenum">
              <a:rPr lang="en-US" smtClean="0"/>
              <a:t>‹#›</a:t>
            </a:fld>
            <a:endParaRPr lang="en-US"/>
          </a:p>
        </p:txBody>
      </p:sp>
    </p:spTree>
    <p:extLst>
      <p:ext uri="{BB962C8B-B14F-4D97-AF65-F5344CB8AC3E}">
        <p14:creationId xmlns:p14="http://schemas.microsoft.com/office/powerpoint/2010/main" val="1715117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err="1">
                <a:solidFill>
                  <a:srgbClr val="202124"/>
                </a:solidFill>
                <a:effectLst/>
                <a:latin typeface="Arial" panose="020B0604020202020204" pitchFamily="34" charset="0"/>
                <a:ea typeface="Calibri" panose="020F0502020204030204" pitchFamily="34" charset="0"/>
              </a:rPr>
              <a:t>assalamualaikum</a:t>
            </a:r>
            <a:r>
              <a:rPr lang="en-US" sz="1800" dirty="0">
                <a:solidFill>
                  <a:srgbClr val="202124"/>
                </a:solidFill>
                <a:effectLst/>
                <a:latin typeface="Arial" panose="020B0604020202020204" pitchFamily="34" charset="0"/>
                <a:ea typeface="Calibri" panose="020F0502020204030204" pitchFamily="34" charset="0"/>
              </a:rPr>
              <a:t> our </a:t>
            </a:r>
            <a:r>
              <a:rPr lang="en-US" sz="1800" dirty="0" err="1">
                <a:solidFill>
                  <a:srgbClr val="202124"/>
                </a:solidFill>
                <a:effectLst/>
                <a:latin typeface="Arial" panose="020B0604020202020204" pitchFamily="34" charset="0"/>
                <a:ea typeface="Calibri" panose="020F0502020204030204" pitchFamily="34" charset="0"/>
              </a:rPr>
              <a:t>onarable</a:t>
            </a:r>
            <a:r>
              <a:rPr lang="en-US" sz="1800" dirty="0">
                <a:solidFill>
                  <a:srgbClr val="202124"/>
                </a:solidFill>
                <a:effectLst/>
                <a:latin typeface="Arial" panose="020B0604020202020204" pitchFamily="34" charset="0"/>
                <a:ea typeface="Calibri" panose="020F0502020204030204" pitchFamily="34" charset="0"/>
              </a:rPr>
              <a:t> sir </a:t>
            </a:r>
            <a:r>
              <a:rPr lang="nl-NL" sz="2800" b="1" i="0" dirty="0">
                <a:solidFill>
                  <a:schemeClr val="bg1"/>
                </a:solidFill>
                <a:effectLst/>
                <a:latin typeface="-apple-system"/>
              </a:rPr>
              <a:t>Prof. Dr. Md. Asraf Ali</a:t>
            </a:r>
            <a:endParaRPr lang="en-US" sz="2800" b="1" dirty="0">
              <a:solidFill>
                <a:schemeClr val="bg1"/>
              </a:solidFill>
              <a:effectLst/>
              <a:latin typeface="Times New Roman" panose="02020603050405020304" pitchFamily="18" charset="0"/>
              <a:ea typeface="Trebuchet MS" panose="020B060302020202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b="1" i="0" dirty="0">
              <a:effectLst/>
              <a:latin typeface="-apple-system"/>
            </a:endParaRPr>
          </a:p>
          <a:p>
            <a:r>
              <a:rPr lang="en-US" sz="1800" dirty="0">
                <a:solidFill>
                  <a:srgbClr val="202124"/>
                </a:solidFill>
                <a:effectLst/>
                <a:latin typeface="Arial" panose="020B0604020202020204" pitchFamily="34" charset="0"/>
                <a:ea typeface="Calibri" panose="020F0502020204030204" pitchFamily="34" charset="0"/>
              </a:rPr>
              <a:t> </a:t>
            </a:r>
            <a:r>
              <a:rPr lang="en-US" sz="1800" dirty="0" err="1">
                <a:solidFill>
                  <a:srgbClr val="202124"/>
                </a:solidFill>
                <a:effectLst/>
                <a:latin typeface="Arial" panose="020B0604020202020204" pitchFamily="34" charset="0"/>
                <a:ea typeface="Calibri" panose="020F0502020204030204" pitchFamily="34" charset="0"/>
              </a:rPr>
              <a:t>assalamualaikum</a:t>
            </a:r>
            <a:r>
              <a:rPr lang="en-US" sz="1800" dirty="0">
                <a:solidFill>
                  <a:srgbClr val="202124"/>
                </a:solidFill>
                <a:effectLst/>
                <a:latin typeface="Arial" panose="020B0604020202020204" pitchFamily="34" charset="0"/>
                <a:ea typeface="Calibri" panose="020F0502020204030204" pitchFamily="34" charset="0"/>
              </a:rPr>
              <a:t> to everyone present here.</a:t>
            </a:r>
          </a:p>
          <a:p>
            <a:r>
              <a:rPr lang="en-US" sz="1800" dirty="0">
                <a:solidFill>
                  <a:srgbClr val="202124"/>
                </a:solidFill>
                <a:effectLst/>
                <a:latin typeface="Arial" panose="020B0604020202020204" pitchFamily="34" charset="0"/>
                <a:ea typeface="Calibri" panose="020F0502020204030204" pitchFamily="34" charset="0"/>
              </a:rPr>
              <a:t> I am..</a:t>
            </a:r>
            <a:r>
              <a:rPr lang="en-US" sz="1800" dirty="0" err="1">
                <a:solidFill>
                  <a:srgbClr val="202124"/>
                </a:solidFill>
                <a:effectLst/>
                <a:latin typeface="Arial" panose="020B0604020202020204" pitchFamily="34" charset="0"/>
                <a:ea typeface="Calibri" panose="020F0502020204030204" pitchFamily="34" charset="0"/>
              </a:rPr>
              <a:t>forhad</a:t>
            </a:r>
            <a:r>
              <a:rPr lang="en-US" sz="1800" dirty="0">
                <a:solidFill>
                  <a:srgbClr val="202124"/>
                </a:solidFill>
                <a:effectLst/>
                <a:latin typeface="Arial" panose="020B0604020202020204" pitchFamily="34" charset="0"/>
                <a:ea typeface="Calibri" panose="020F0502020204030204" pitchFamily="34" charset="0"/>
              </a:rPr>
              <a:t> </a:t>
            </a:r>
            <a:r>
              <a:rPr lang="en-US" sz="1800" dirty="0" err="1">
                <a:solidFill>
                  <a:srgbClr val="202124"/>
                </a:solidFill>
                <a:effectLst/>
                <a:latin typeface="Arial" panose="020B0604020202020204" pitchFamily="34" charset="0"/>
                <a:ea typeface="Calibri" panose="020F0502020204030204" pitchFamily="34" charset="0"/>
              </a:rPr>
              <a:t>ali</a:t>
            </a:r>
            <a:r>
              <a:rPr lang="en-US" sz="1800" dirty="0">
                <a:solidFill>
                  <a:srgbClr val="202124"/>
                </a:solidFill>
                <a:effectLst/>
                <a:latin typeface="Arial" panose="020B0604020202020204" pitchFamily="34" charset="0"/>
                <a:ea typeface="Calibri" panose="020F0502020204030204" pitchFamily="34" charset="0"/>
              </a:rPr>
              <a:t> </a:t>
            </a:r>
            <a:r>
              <a:rPr lang="en-US" sz="1800" dirty="0" err="1">
                <a:solidFill>
                  <a:srgbClr val="202124"/>
                </a:solidFill>
                <a:effectLst/>
                <a:latin typeface="Arial" panose="020B0604020202020204" pitchFamily="34" charset="0"/>
                <a:ea typeface="Calibri" panose="020F0502020204030204" pitchFamily="34" charset="0"/>
              </a:rPr>
              <a:t>emon</a:t>
            </a:r>
            <a:r>
              <a:rPr lang="en-US" sz="1800" dirty="0">
                <a:solidFill>
                  <a:srgbClr val="202124"/>
                </a:solidFill>
                <a:effectLst/>
                <a:latin typeface="Arial" panose="020B0604020202020204" pitchFamily="34" charset="0"/>
                <a:ea typeface="Calibri" panose="020F0502020204030204" pitchFamily="34" charset="0"/>
              </a:rPr>
              <a:t>.. along with</a:t>
            </a:r>
          </a:p>
          <a:p>
            <a:r>
              <a:rPr lang="en-US" b="1" i="0" dirty="0">
                <a:solidFill>
                  <a:srgbClr val="252424"/>
                </a:solidFill>
                <a:effectLst/>
                <a:latin typeface="Segoe UI" panose="020B0502040204020203" pitchFamily="34" charset="0"/>
              </a:rPr>
              <a:t>   </a:t>
            </a:r>
            <a:r>
              <a:rPr lang="en-US" b="1" dirty="0"/>
              <a:t>MD. MAHBUB ALAM SIDDIK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202124"/>
                </a:solidFill>
                <a:effectLst/>
                <a:latin typeface="Arial" panose="020B0604020202020204" pitchFamily="34" charset="0"/>
                <a:ea typeface="Calibri" panose="020F0502020204030204" pitchFamily="34" charset="0"/>
              </a:rPr>
              <a:t>here today  I’m present about </a:t>
            </a:r>
            <a:endParaRPr lang="en-US" b="1" i="0" dirty="0">
              <a:solidFill>
                <a:srgbClr val="252424"/>
              </a:solidFill>
              <a:effectLst/>
              <a:latin typeface="Segoe UI" panose="020B0502040204020203" pitchFamily="34" charset="0"/>
            </a:endParaRPr>
          </a:p>
          <a:p>
            <a:r>
              <a:rPr lang="en-US" sz="1200" dirty="0">
                <a:solidFill>
                  <a:schemeClr val="bg1"/>
                </a:solidFill>
                <a:latin typeface="Arial" panose="020B0604020202020204" pitchFamily="34" charset="0"/>
                <a:cs typeface="Arial" panose="020B0604020202020204" pitchFamily="34" charset="0"/>
              </a:rPr>
              <a:t>F</a:t>
            </a:r>
            <a:r>
              <a:rPr lang="en-US" sz="1200" b="0" i="0" dirty="0">
                <a:solidFill>
                  <a:schemeClr val="bg1"/>
                </a:solidFill>
                <a:effectLst/>
                <a:latin typeface="Arial" panose="020B0604020202020204" pitchFamily="34" charset="0"/>
                <a:cs typeface="Arial" panose="020B0604020202020204" pitchFamily="34" charset="0"/>
              </a:rPr>
              <a:t>eature extraction in Face recognition</a:t>
            </a:r>
            <a:endParaRPr lang="en-US" sz="1200" dirty="0">
              <a:solidFill>
                <a:schemeClr val="bg1"/>
              </a:solidFill>
              <a:latin typeface="Arial" panose="020B0604020202020204" pitchFamily="34" charset="0"/>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9EC8E0E3-894D-49ED-8837-4CE9041B37D2}" type="slidenum">
              <a:rPr lang="en-US" smtClean="0"/>
              <a:t>1</a:t>
            </a:fld>
            <a:endParaRPr lang="en-US"/>
          </a:p>
        </p:txBody>
      </p:sp>
    </p:spTree>
    <p:extLst>
      <p:ext uri="{BB962C8B-B14F-4D97-AF65-F5344CB8AC3E}">
        <p14:creationId xmlns:p14="http://schemas.microsoft.com/office/powerpoint/2010/main" val="2241737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b="0" i="0" dirty="0">
                <a:solidFill>
                  <a:srgbClr val="374151"/>
                </a:solidFill>
                <a:effectLst/>
                <a:latin typeface="Söhne"/>
              </a:rPr>
              <a:t>There are lots of </a:t>
            </a:r>
            <a:r>
              <a:rPr lang="en-US" sz="2800" b="0" i="0" dirty="0">
                <a:solidFill>
                  <a:schemeClr val="tx1"/>
                </a:solidFill>
                <a:effectLst/>
                <a:latin typeface="Times New Roman" panose="02020603050405020304" pitchFamily="18" charset="0"/>
                <a:cs typeface="Times New Roman" panose="02020603050405020304" pitchFamily="18" charset="0"/>
              </a:rPr>
              <a:t>Feature extraction </a:t>
            </a:r>
            <a:r>
              <a:rPr lang="en-US" sz="2800" b="0" i="0" dirty="0">
                <a:solidFill>
                  <a:srgbClr val="374151"/>
                </a:solidFill>
                <a:effectLst/>
                <a:latin typeface="Söhne"/>
              </a:rPr>
              <a:t>techniques are available.</a:t>
            </a:r>
            <a:r>
              <a:rPr lang="en-US" sz="2800" b="0" i="0" dirty="0">
                <a:solidFill>
                  <a:schemeClr val="tx1"/>
                </a:solidFill>
                <a:effectLst/>
                <a:latin typeface="Times New Roman" panose="02020603050405020304" pitchFamily="18" charset="0"/>
                <a:cs typeface="Times New Roman" panose="02020603050405020304" pitchFamily="18" charset="0"/>
              </a:rPr>
              <a:t>  </a:t>
            </a:r>
            <a:r>
              <a:rPr lang="en-US" sz="2800" b="0" i="0" dirty="0">
                <a:solidFill>
                  <a:srgbClr val="374151"/>
                </a:solidFill>
                <a:effectLst/>
                <a:latin typeface="Söhne"/>
              </a:rPr>
              <a:t>In this presentation, we will discuss three  feature extraction techniques used in face </a:t>
            </a:r>
            <a:r>
              <a:rPr lang="en-US" sz="2800" b="0" i="0" dirty="0" err="1">
                <a:solidFill>
                  <a:srgbClr val="374151"/>
                </a:solidFill>
                <a:effectLst/>
                <a:latin typeface="Söhne"/>
              </a:rPr>
              <a:t>recognition..at</a:t>
            </a:r>
            <a:r>
              <a:rPr lang="en-US" sz="2800" b="0" i="0" dirty="0">
                <a:solidFill>
                  <a:srgbClr val="374151"/>
                </a:solidFill>
                <a:effectLst/>
                <a:latin typeface="Söhne"/>
              </a:rPr>
              <a:t> first </a:t>
            </a:r>
            <a:endParaRPr lang="en-US" dirty="0"/>
          </a:p>
        </p:txBody>
      </p:sp>
      <p:sp>
        <p:nvSpPr>
          <p:cNvPr id="4" name="Slide Number Placeholder 3"/>
          <p:cNvSpPr>
            <a:spLocks noGrp="1"/>
          </p:cNvSpPr>
          <p:nvPr>
            <p:ph type="sldNum" sz="quarter" idx="5"/>
          </p:nvPr>
        </p:nvSpPr>
        <p:spPr/>
        <p:txBody>
          <a:bodyPr/>
          <a:lstStyle/>
          <a:p>
            <a:fld id="{9EC8E0E3-894D-49ED-8837-4CE9041B37D2}" type="slidenum">
              <a:rPr lang="en-US" smtClean="0"/>
              <a:t>2</a:t>
            </a:fld>
            <a:endParaRPr lang="en-US"/>
          </a:p>
        </p:txBody>
      </p:sp>
    </p:spTree>
    <p:extLst>
      <p:ext uri="{BB962C8B-B14F-4D97-AF65-F5344CB8AC3E}">
        <p14:creationId xmlns:p14="http://schemas.microsoft.com/office/powerpoint/2010/main" val="565355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dirty="0">
                <a:solidFill>
                  <a:srgbClr val="374151"/>
                </a:solidFill>
                <a:effectLst/>
                <a:latin typeface="Söhne"/>
              </a:rPr>
              <a:t>Eigenfaces is computationally efficient and can achieve good performance with relatively small training datasets</a:t>
            </a:r>
            <a:endParaRPr lang="en-US" sz="1800" u="none" strike="noStrike" dirty="0">
              <a:solidFill>
                <a:srgbClr val="000000"/>
              </a:solidFill>
              <a:effectLst/>
              <a:uFill>
                <a:solidFill>
                  <a:srgbClr val="000000"/>
                </a:solidFill>
              </a:uFill>
              <a:latin typeface="Wingdings 3" panose="05040102010807070707" pitchFamily="18" charset="2"/>
              <a:ea typeface="Wingdings 3" panose="05040102010807070707" pitchFamily="18" charset="2"/>
              <a:cs typeface="Wingdings 3" panose="05040102010807070707" pitchFamily="18" charset="2"/>
            </a:endParaRPr>
          </a:p>
          <a:p>
            <a:r>
              <a:rPr lang="en-US" sz="1200" b="0" i="0" dirty="0">
                <a:solidFill>
                  <a:srgbClr val="374151"/>
                </a:solidFill>
                <a:effectLst/>
                <a:latin typeface="Söhne"/>
              </a:rPr>
              <a:t>$$$Extracted set of images. Combination result</a:t>
            </a:r>
            <a:endParaRPr lang="en-US" dirty="0"/>
          </a:p>
        </p:txBody>
      </p:sp>
      <p:sp>
        <p:nvSpPr>
          <p:cNvPr id="4" name="Slide Number Placeholder 3"/>
          <p:cNvSpPr>
            <a:spLocks noGrp="1"/>
          </p:cNvSpPr>
          <p:nvPr>
            <p:ph type="sldNum" sz="quarter" idx="5"/>
          </p:nvPr>
        </p:nvSpPr>
        <p:spPr/>
        <p:txBody>
          <a:bodyPr/>
          <a:lstStyle/>
          <a:p>
            <a:fld id="{9EC8E0E3-894D-49ED-8837-4CE9041B37D2}" type="slidenum">
              <a:rPr lang="en-US" smtClean="0"/>
              <a:t>3</a:t>
            </a:fld>
            <a:endParaRPr lang="en-US"/>
          </a:p>
        </p:txBody>
      </p:sp>
    </p:spTree>
    <p:extLst>
      <p:ext uri="{BB962C8B-B14F-4D97-AF65-F5344CB8AC3E}">
        <p14:creationId xmlns:p14="http://schemas.microsoft.com/office/powerpoint/2010/main" val="14608752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374151"/>
              </a:solidFill>
              <a:effectLst/>
              <a:latin typeface="Söhne"/>
            </a:endParaRPr>
          </a:p>
          <a:p>
            <a:r>
              <a:rPr lang="en-US" b="0" i="0" dirty="0">
                <a:solidFill>
                  <a:srgbClr val="374151"/>
                </a:solidFill>
                <a:effectLst/>
                <a:latin typeface="Söhne"/>
              </a:rPr>
              <a:t>HOG is computationally efficient and can handle partial occlusions and changes in illumination</a:t>
            </a:r>
          </a:p>
          <a:p>
            <a:r>
              <a:rPr lang="en-US" b="0" i="0" dirty="0">
                <a:solidFill>
                  <a:srgbClr val="374151"/>
                </a:solidFill>
                <a:effectLst/>
                <a:latin typeface="Söhne"/>
              </a:rPr>
              <a:t>$$$</a:t>
            </a:r>
            <a:r>
              <a:rPr lang="en-US" sz="1200" b="0" i="0" dirty="0">
                <a:solidFill>
                  <a:srgbClr val="374151"/>
                </a:solidFill>
                <a:effectLst/>
                <a:latin typeface="Söhne"/>
              </a:rPr>
              <a:t>captures lots of edge orientations </a:t>
            </a:r>
          </a:p>
          <a:p>
            <a:r>
              <a:rPr lang="en-US" sz="1200" b="0" i="0" dirty="0">
                <a:solidFill>
                  <a:srgbClr val="374151"/>
                </a:solidFill>
                <a:effectLst/>
                <a:latin typeface="Söhne"/>
              </a:rPr>
              <a:t>Actually extract features  from facial regions  such as the jawline and forehead</a:t>
            </a:r>
            <a:endParaRPr lang="en-US" dirty="0"/>
          </a:p>
        </p:txBody>
      </p:sp>
      <p:sp>
        <p:nvSpPr>
          <p:cNvPr id="4" name="Slide Number Placeholder 3"/>
          <p:cNvSpPr>
            <a:spLocks noGrp="1"/>
          </p:cNvSpPr>
          <p:nvPr>
            <p:ph type="sldNum" sz="quarter" idx="5"/>
          </p:nvPr>
        </p:nvSpPr>
        <p:spPr/>
        <p:txBody>
          <a:bodyPr/>
          <a:lstStyle/>
          <a:p>
            <a:fld id="{9EC8E0E3-894D-49ED-8837-4CE9041B37D2}" type="slidenum">
              <a:rPr lang="en-US" smtClean="0"/>
              <a:t>4</a:t>
            </a:fld>
            <a:endParaRPr lang="en-US"/>
          </a:p>
        </p:txBody>
      </p:sp>
    </p:spTree>
    <p:extLst>
      <p:ext uri="{BB962C8B-B14F-4D97-AF65-F5344CB8AC3E}">
        <p14:creationId xmlns:p14="http://schemas.microsoft.com/office/powerpoint/2010/main" val="3950912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err="1">
                <a:solidFill>
                  <a:srgbClr val="374151"/>
                </a:solidFill>
                <a:effectLst/>
                <a:latin typeface="Times New Roman" panose="02020603050405020304" pitchFamily="18" charset="0"/>
                <a:cs typeface="Times New Roman" panose="02020603050405020304" pitchFamily="18" charset="0"/>
              </a:rPr>
              <a:t>Haar</a:t>
            </a:r>
            <a:r>
              <a:rPr lang="en-US" sz="1200" b="0" i="0" dirty="0">
                <a:solidFill>
                  <a:srgbClr val="374151"/>
                </a:solidFill>
                <a:effectLst/>
                <a:latin typeface="Times New Roman" panose="02020603050405020304" pitchFamily="18" charset="0"/>
                <a:cs typeface="Times New Roman" panose="02020603050405020304" pitchFamily="18" charset="0"/>
              </a:rPr>
              <a:t>-like features are often used in conjunction with classifiers to accurately identify faces in images.</a:t>
            </a:r>
            <a:endParaRPr lang="en-US" sz="1200" b="1" dirty="0">
              <a:solidFill>
                <a:schemeClr val="tx1"/>
              </a:solidFill>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9EC8E0E3-894D-49ED-8837-4CE9041B37D2}" type="slidenum">
              <a:rPr lang="en-US" smtClean="0"/>
              <a:t>5</a:t>
            </a:fld>
            <a:endParaRPr lang="en-US"/>
          </a:p>
        </p:txBody>
      </p:sp>
    </p:spTree>
    <p:extLst>
      <p:ext uri="{BB962C8B-B14F-4D97-AF65-F5344CB8AC3E}">
        <p14:creationId xmlns:p14="http://schemas.microsoft.com/office/powerpoint/2010/main" val="3675021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EC8E0E3-894D-49ED-8837-4CE9041B37D2}" type="slidenum">
              <a:rPr lang="en-US" smtClean="0"/>
              <a:t>6</a:t>
            </a:fld>
            <a:endParaRPr lang="en-US"/>
          </a:p>
        </p:txBody>
      </p:sp>
    </p:spTree>
    <p:extLst>
      <p:ext uri="{BB962C8B-B14F-4D97-AF65-F5344CB8AC3E}">
        <p14:creationId xmlns:p14="http://schemas.microsoft.com/office/powerpoint/2010/main" val="8324681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EC8E0E3-894D-49ED-8837-4CE9041B37D2}" type="slidenum">
              <a:rPr lang="en-US" smtClean="0"/>
              <a:t>7</a:t>
            </a:fld>
            <a:endParaRPr lang="en-US"/>
          </a:p>
        </p:txBody>
      </p:sp>
    </p:spTree>
    <p:extLst>
      <p:ext uri="{BB962C8B-B14F-4D97-AF65-F5344CB8AC3E}">
        <p14:creationId xmlns:p14="http://schemas.microsoft.com/office/powerpoint/2010/main" val="39963619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err="1">
                <a:solidFill>
                  <a:srgbClr val="374151"/>
                </a:solidFill>
                <a:effectLst/>
                <a:latin typeface="Söhne"/>
              </a:rPr>
              <a:t>Haar</a:t>
            </a:r>
            <a:r>
              <a:rPr lang="en-US" b="0" i="0" dirty="0">
                <a:solidFill>
                  <a:srgbClr val="374151"/>
                </a:solidFill>
                <a:effectLst/>
                <a:latin typeface="Söhne"/>
              </a:rPr>
              <a:t>-like features can handle variations in lighting, facial expression, and pose, making them useful for face recognition in real-world scenarios. </a:t>
            </a:r>
          </a:p>
          <a:p>
            <a:endParaRPr lang="en-US" b="0" i="0" dirty="0">
              <a:solidFill>
                <a:srgbClr val="374151"/>
              </a:solidFill>
              <a:effectLst/>
              <a:latin typeface="Söhne"/>
            </a:endParaRPr>
          </a:p>
          <a:p>
            <a:r>
              <a:rPr lang="en-US" b="0" i="0" dirty="0">
                <a:solidFill>
                  <a:srgbClr val="374151"/>
                </a:solidFill>
                <a:effectLst/>
                <a:latin typeface="Söhne"/>
              </a:rPr>
              <a:t>However, deep learning-based approaches have largely replaced them in recent years, due to their superior performance and flexibility.</a:t>
            </a:r>
            <a:endParaRPr lang="en-US" dirty="0"/>
          </a:p>
          <a:p>
            <a:endParaRPr lang="en-US" dirty="0"/>
          </a:p>
        </p:txBody>
      </p:sp>
      <p:sp>
        <p:nvSpPr>
          <p:cNvPr id="4" name="Slide Number Placeholder 3"/>
          <p:cNvSpPr>
            <a:spLocks noGrp="1"/>
          </p:cNvSpPr>
          <p:nvPr>
            <p:ph type="sldNum" sz="quarter" idx="5"/>
          </p:nvPr>
        </p:nvSpPr>
        <p:spPr/>
        <p:txBody>
          <a:bodyPr/>
          <a:lstStyle/>
          <a:p>
            <a:fld id="{9EC8E0E3-894D-49ED-8837-4CE9041B37D2}" type="slidenum">
              <a:rPr lang="en-US" smtClean="0"/>
              <a:t>8</a:t>
            </a:fld>
            <a:endParaRPr lang="en-US"/>
          </a:p>
        </p:txBody>
      </p:sp>
    </p:spTree>
    <p:extLst>
      <p:ext uri="{BB962C8B-B14F-4D97-AF65-F5344CB8AC3E}">
        <p14:creationId xmlns:p14="http://schemas.microsoft.com/office/powerpoint/2010/main" val="19691766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CDDDE31B-0E5B-447B-8F62-6F5C89EC769C}" type="datetimeFigureOut">
              <a:rPr lang="en-US" smtClean="0"/>
              <a:t>4/8/2023</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1118495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DDDE31B-0E5B-447B-8F62-6F5C89EC769C}" type="datetimeFigureOut">
              <a:rPr lang="en-US" smtClean="0"/>
              <a:t>4/8/2023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120148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DDDE31B-0E5B-447B-8F62-6F5C89EC769C}" type="datetimeFigureOut">
              <a:rPr lang="en-US" smtClean="0"/>
              <a:t>4/8/2023</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1602733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DDDE31B-0E5B-447B-8F62-6F5C89EC769C}" type="datetimeFigureOut">
              <a:rPr lang="en-US" smtClean="0"/>
              <a:t>4/8/2023</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6845255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DDE31B-0E5B-447B-8F62-6F5C89EC769C}" type="datetimeFigureOut">
              <a:rPr lang="en-US" smtClean="0"/>
              <a:t>4/8/2023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19855465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DDDE31B-0E5B-447B-8F62-6F5C89EC769C}" type="datetimeFigureOut">
              <a:rPr lang="en-US" smtClean="0"/>
              <a:t>4/8/2023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32976745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DDDE31B-0E5B-447B-8F62-6F5C89EC769C}" type="datetimeFigureOut">
              <a:rPr lang="en-US" smtClean="0"/>
              <a:t>4/8/2023</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28487710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CDDDE31B-0E5B-447B-8F62-6F5C89EC769C}" type="datetimeFigureOut">
              <a:rPr lang="en-US" smtClean="0"/>
              <a:t>4/8/2023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9777487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DDE31B-0E5B-447B-8F62-6F5C89EC769C}" type="datetimeFigureOut">
              <a:rPr lang="en-US" smtClean="0"/>
              <a:t>4/8/2023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1262111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DDE31B-0E5B-447B-8F62-6F5C89EC769C}" type="datetimeFigureOut">
              <a:rPr lang="en-US" smtClean="0"/>
              <a:t>4/8/2023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4171399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DDE31B-0E5B-447B-8F62-6F5C89EC769C}" type="datetimeFigureOut">
              <a:rPr lang="en-US" smtClean="0"/>
              <a:t>4/8/2023</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41616309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DDE31B-0E5B-447B-8F62-6F5C89EC769C}" type="datetimeFigureOut">
              <a:rPr lang="en-US" smtClean="0"/>
              <a:t>4/8/2023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3707868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DDDE31B-0E5B-447B-8F62-6F5C89EC769C}" type="datetimeFigureOut">
              <a:rPr lang="en-US" smtClean="0"/>
              <a:t>4/8/2023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3425007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DDDE31B-0E5B-447B-8F62-6F5C89EC769C}" type="datetimeFigureOut">
              <a:rPr lang="en-US" smtClean="0"/>
              <a:t>4/8/2023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3141900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DDE31B-0E5B-447B-8F62-6F5C89EC769C}" type="datetimeFigureOut">
              <a:rPr lang="en-US" smtClean="0"/>
              <a:t>4/8/2023</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421955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DDDE31B-0E5B-447B-8F62-6F5C89EC769C}" type="datetimeFigureOut">
              <a:rPr lang="en-US" smtClean="0"/>
              <a:t>4/8/2023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1928495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DDDE31B-0E5B-447B-8F62-6F5C89EC769C}" type="datetimeFigureOut">
              <a:rPr lang="en-US" smtClean="0"/>
              <a:t>4/8/2023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4B5C6BE-DFF7-4144-B467-3BDE06C28652}" type="slidenum">
              <a:rPr lang="en-US" smtClean="0"/>
              <a:t>‹#›</a:t>
            </a:fld>
            <a:endParaRPr lang="en-US"/>
          </a:p>
        </p:txBody>
      </p:sp>
    </p:spTree>
    <p:extLst>
      <p:ext uri="{BB962C8B-B14F-4D97-AF65-F5344CB8AC3E}">
        <p14:creationId xmlns:p14="http://schemas.microsoft.com/office/powerpoint/2010/main" val="946731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CDDDE31B-0E5B-447B-8F62-6F5C89EC769C}" type="datetimeFigureOut">
              <a:rPr lang="en-US" smtClean="0"/>
              <a:t>4/8/2023</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E4B5C6BE-DFF7-4144-B467-3BDE06C28652}" type="slidenum">
              <a:rPr lang="en-US" smtClean="0"/>
              <a:t>‹#›</a:t>
            </a:fld>
            <a:endParaRPr lang="en-US"/>
          </a:p>
        </p:txBody>
      </p:sp>
    </p:spTree>
    <p:extLst>
      <p:ext uri="{BB962C8B-B14F-4D97-AF65-F5344CB8AC3E}">
        <p14:creationId xmlns:p14="http://schemas.microsoft.com/office/powerpoint/2010/main" val="2660792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CF646EC-2266-426A-AFA8-FCB59CAAABB1}"/>
              </a:ext>
            </a:extLst>
          </p:cNvPr>
          <p:cNvSpPr txBox="1"/>
          <p:nvPr/>
        </p:nvSpPr>
        <p:spPr>
          <a:xfrm>
            <a:off x="2306342" y="1100325"/>
            <a:ext cx="8272320" cy="646331"/>
          </a:xfrm>
          <a:prstGeom prst="rect">
            <a:avLst/>
          </a:prstGeom>
          <a:noFill/>
        </p:spPr>
        <p:txBody>
          <a:bodyPr wrap="square">
            <a:spAutoFit/>
          </a:bodyPr>
          <a:lstStyle/>
          <a:p>
            <a:r>
              <a:rPr lang="en-US" sz="3600" dirty="0">
                <a:solidFill>
                  <a:schemeClr val="bg1"/>
                </a:solidFill>
                <a:latin typeface="Arial" panose="020B0604020202020204" pitchFamily="34" charset="0"/>
                <a:cs typeface="Arial" panose="020B0604020202020204" pitchFamily="34" charset="0"/>
              </a:rPr>
              <a:t>F</a:t>
            </a:r>
            <a:r>
              <a:rPr lang="en-US" sz="3600" b="0" i="0" dirty="0">
                <a:solidFill>
                  <a:schemeClr val="bg1"/>
                </a:solidFill>
                <a:effectLst/>
                <a:latin typeface="Arial" panose="020B0604020202020204" pitchFamily="34" charset="0"/>
                <a:cs typeface="Arial" panose="020B0604020202020204" pitchFamily="34" charset="0"/>
              </a:rPr>
              <a:t>eature extraction in Face recognition</a:t>
            </a:r>
            <a:endParaRPr lang="en-US" sz="3600" dirty="0">
              <a:solidFill>
                <a:schemeClr val="bg1"/>
              </a:solidFill>
              <a:latin typeface="Arial" panose="020B0604020202020204" pitchFamily="34" charset="0"/>
              <a:cs typeface="Arial" panose="020B0604020202020204" pitchFamily="34" charset="0"/>
            </a:endParaRPr>
          </a:p>
        </p:txBody>
      </p:sp>
      <p:sp>
        <p:nvSpPr>
          <p:cNvPr id="7" name="Content Placeholder 2">
            <a:extLst>
              <a:ext uri="{FF2B5EF4-FFF2-40B4-BE49-F238E27FC236}">
                <a16:creationId xmlns:a16="http://schemas.microsoft.com/office/drawing/2014/main" id="{5D459E49-0553-4FA4-A13C-ACE6B9039DB5}"/>
              </a:ext>
            </a:extLst>
          </p:cNvPr>
          <p:cNvSpPr txBox="1">
            <a:spLocks/>
          </p:cNvSpPr>
          <p:nvPr/>
        </p:nvSpPr>
        <p:spPr bwMode="gray">
          <a:xfrm>
            <a:off x="1071980" y="2737294"/>
            <a:ext cx="4093233" cy="428055"/>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pPr marL="342900" marR="635000" indent="-342900" fontAlgn="base">
              <a:lnSpc>
                <a:spcPct val="105000"/>
              </a:lnSpc>
              <a:spcBef>
                <a:spcPts val="0"/>
              </a:spcBef>
              <a:spcAft>
                <a:spcPts val="955"/>
              </a:spcAft>
              <a:buClr>
                <a:srgbClr val="4A66AC"/>
              </a:buClr>
              <a:buSzPts val="1900"/>
              <a:buFont typeface="Wingdings" panose="05000000000000000000" pitchFamily="2" charset="2"/>
              <a:buChar char=""/>
            </a:pPr>
            <a:r>
              <a:rPr lang="en-US" sz="2400" b="1" dirty="0">
                <a:solidFill>
                  <a:schemeClr val="bg1"/>
                </a:solidFill>
                <a:effectLst/>
                <a:latin typeface="Times New Roman" panose="02020603050405020304" pitchFamily="18" charset="0"/>
                <a:ea typeface="Trebuchet MS" panose="020B0603020202020204" pitchFamily="34" charset="0"/>
                <a:cs typeface="Times New Roman" panose="02020603050405020304" pitchFamily="18" charset="0"/>
              </a:rPr>
              <a:t>Presented by</a:t>
            </a:r>
          </a:p>
        </p:txBody>
      </p:sp>
      <p:graphicFrame>
        <p:nvGraphicFramePr>
          <p:cNvPr id="9" name="Table 9">
            <a:extLst>
              <a:ext uri="{FF2B5EF4-FFF2-40B4-BE49-F238E27FC236}">
                <a16:creationId xmlns:a16="http://schemas.microsoft.com/office/drawing/2014/main" id="{B2DB495A-8BB3-441B-B452-E860D04B6F13}"/>
              </a:ext>
            </a:extLst>
          </p:cNvPr>
          <p:cNvGraphicFramePr>
            <a:graphicFrameLocks noGrp="1"/>
          </p:cNvGraphicFramePr>
          <p:nvPr>
            <p:extLst>
              <p:ext uri="{D42A27DB-BD31-4B8C-83A1-F6EECF244321}">
                <p14:modId xmlns:p14="http://schemas.microsoft.com/office/powerpoint/2010/main" val="3041553628"/>
              </p:ext>
            </p:extLst>
          </p:nvPr>
        </p:nvGraphicFramePr>
        <p:xfrm>
          <a:off x="914401" y="3562369"/>
          <a:ext cx="4745420" cy="1163320"/>
        </p:xfrm>
        <a:graphic>
          <a:graphicData uri="http://schemas.openxmlformats.org/drawingml/2006/table">
            <a:tbl>
              <a:tblPr firstRow="1" bandRow="1">
                <a:tableStyleId>{5C22544A-7EE6-4342-B048-85BDC9FD1C3A}</a:tableStyleId>
              </a:tblPr>
              <a:tblGrid>
                <a:gridCol w="3184633">
                  <a:extLst>
                    <a:ext uri="{9D8B030D-6E8A-4147-A177-3AD203B41FA5}">
                      <a16:colId xmlns:a16="http://schemas.microsoft.com/office/drawing/2014/main" val="744964502"/>
                    </a:ext>
                  </a:extLst>
                </a:gridCol>
                <a:gridCol w="1560787">
                  <a:extLst>
                    <a:ext uri="{9D8B030D-6E8A-4147-A177-3AD203B41FA5}">
                      <a16:colId xmlns:a16="http://schemas.microsoft.com/office/drawing/2014/main" val="1293553290"/>
                    </a:ext>
                  </a:extLst>
                </a:gridCol>
              </a:tblGrid>
              <a:tr h="370840">
                <a:tc>
                  <a:txBody>
                    <a:bodyPr/>
                    <a:lstStyle/>
                    <a:p>
                      <a:r>
                        <a:rPr lang="en-US" sz="2000" b="1" dirty="0">
                          <a:solidFill>
                            <a:schemeClr val="bg1"/>
                          </a:solidFill>
                          <a:effectLst/>
                          <a:latin typeface="Trebuchet MS" panose="020B0603020202020204" pitchFamily="34" charset="0"/>
                          <a:ea typeface="Trebuchet MS" panose="020B0603020202020204" pitchFamily="34" charset="0"/>
                          <a:cs typeface="Trebuchet MS" panose="020B0603020202020204" pitchFamily="34" charset="0"/>
                        </a:rPr>
                        <a:t>Name:</a:t>
                      </a:r>
                      <a:endParaRPr lang="en-US" sz="2000" dirty="0">
                        <a:solidFill>
                          <a:schemeClr val="bg1"/>
                        </a:solidFill>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b="1" dirty="0">
                          <a:solidFill>
                            <a:schemeClr val="bg1"/>
                          </a:solidFill>
                          <a:effectLst/>
                          <a:latin typeface="Trebuchet MS" panose="020B0603020202020204" pitchFamily="34" charset="0"/>
                          <a:ea typeface="Trebuchet MS" panose="020B0603020202020204" pitchFamily="34" charset="0"/>
                          <a:cs typeface="Trebuchet MS" panose="020B0603020202020204" pitchFamily="34" charset="0"/>
                        </a:rPr>
                        <a:t>Id: </a:t>
                      </a:r>
                      <a:endParaRPr lang="en-US" sz="2000" dirty="0">
                        <a:solidFill>
                          <a:schemeClr val="bg1"/>
                        </a:solidFill>
                      </a:endParaRPr>
                    </a:p>
                  </a:txBody>
                  <a:tcPr/>
                </a:tc>
                <a:extLst>
                  <a:ext uri="{0D108BD9-81ED-4DB2-BD59-A6C34878D82A}">
                    <a16:rowId xmlns:a16="http://schemas.microsoft.com/office/drawing/2014/main" val="3016856931"/>
                  </a:ext>
                </a:extLst>
              </a:tr>
              <a:tr h="370840">
                <a:tc>
                  <a:txBody>
                    <a:bodyPr/>
                    <a:lstStyle/>
                    <a:p>
                      <a:r>
                        <a:rPr lang="en-US" sz="2000" b="1" dirty="0"/>
                        <a:t>Forhad Ali Emon</a:t>
                      </a:r>
                    </a:p>
                  </a:txBody>
                  <a:tcPr/>
                </a:tc>
                <a:tc>
                  <a:txBody>
                    <a:bodyPr/>
                    <a:lstStyle/>
                    <a:p>
                      <a:r>
                        <a:rPr lang="en-US" sz="2000" b="1" dirty="0"/>
                        <a:t>20-44178-2</a:t>
                      </a:r>
                    </a:p>
                  </a:txBody>
                  <a:tcPr/>
                </a:tc>
                <a:extLst>
                  <a:ext uri="{0D108BD9-81ED-4DB2-BD59-A6C34878D82A}">
                    <a16:rowId xmlns:a16="http://schemas.microsoft.com/office/drawing/2014/main" val="760527879"/>
                  </a:ext>
                </a:extLst>
              </a:tr>
              <a:tr h="370840">
                <a:tc>
                  <a:txBody>
                    <a:bodyPr/>
                    <a:lstStyle/>
                    <a:p>
                      <a:r>
                        <a:rPr lang="en-US" b="1" dirty="0"/>
                        <a:t>MD. MAHBUB ALAM SIDDIK</a:t>
                      </a:r>
                    </a:p>
                  </a:txBody>
                  <a:tcPr/>
                </a:tc>
                <a:tc>
                  <a:txBody>
                    <a:bodyPr/>
                    <a:lstStyle/>
                    <a:p>
                      <a:r>
                        <a:rPr lang="en-US" sz="1800" b="1" i="0" kern="1200" dirty="0">
                          <a:solidFill>
                            <a:schemeClr val="dk1"/>
                          </a:solidFill>
                          <a:effectLst/>
                          <a:latin typeface="+mn-lt"/>
                          <a:ea typeface="+mn-ea"/>
                          <a:cs typeface="+mn-cs"/>
                        </a:rPr>
                        <a:t>19-39376-1</a:t>
                      </a:r>
                      <a:endParaRPr lang="en-US" b="1" dirty="0"/>
                    </a:p>
                  </a:txBody>
                  <a:tcPr/>
                </a:tc>
                <a:extLst>
                  <a:ext uri="{0D108BD9-81ED-4DB2-BD59-A6C34878D82A}">
                    <a16:rowId xmlns:a16="http://schemas.microsoft.com/office/drawing/2014/main" val="1382126901"/>
                  </a:ext>
                </a:extLst>
              </a:tr>
            </a:tbl>
          </a:graphicData>
        </a:graphic>
      </p:graphicFrame>
      <p:sp>
        <p:nvSpPr>
          <p:cNvPr id="11" name="TextBox 10">
            <a:extLst>
              <a:ext uri="{FF2B5EF4-FFF2-40B4-BE49-F238E27FC236}">
                <a16:creationId xmlns:a16="http://schemas.microsoft.com/office/drawing/2014/main" id="{5889CAF8-9467-4369-B337-46CCAB07D264}"/>
              </a:ext>
            </a:extLst>
          </p:cNvPr>
          <p:cNvSpPr txBox="1"/>
          <p:nvPr/>
        </p:nvSpPr>
        <p:spPr>
          <a:xfrm>
            <a:off x="5873628" y="3533733"/>
            <a:ext cx="6214254" cy="1220591"/>
          </a:xfrm>
          <a:prstGeom prst="rect">
            <a:avLst/>
          </a:prstGeom>
          <a:noFill/>
        </p:spPr>
        <p:txBody>
          <a:bodyPr wrap="square">
            <a:spAutoFit/>
          </a:bodyPr>
          <a:lstStyle/>
          <a:p>
            <a:pPr indent="-6350">
              <a:lnSpc>
                <a:spcPct val="107000"/>
              </a:lnSpc>
            </a:pPr>
            <a:r>
              <a:rPr lang="en-US" sz="2200" b="1" dirty="0">
                <a:solidFill>
                  <a:schemeClr val="bg1"/>
                </a:solidFill>
                <a:effectLst/>
                <a:latin typeface="Times New Roman" panose="02020603050405020304" pitchFamily="18" charset="0"/>
                <a:ea typeface="Trebuchet MS" panose="020B0603020202020204" pitchFamily="34" charset="0"/>
                <a:cs typeface="Times New Roman" panose="02020603050405020304" pitchFamily="18" charset="0"/>
              </a:rPr>
              <a:t>Name : </a:t>
            </a:r>
            <a:r>
              <a:rPr lang="nl-NL" sz="2400" b="1" i="0" dirty="0">
                <a:solidFill>
                  <a:schemeClr val="bg1"/>
                </a:solidFill>
                <a:effectLst/>
                <a:latin typeface="-apple-system"/>
              </a:rPr>
              <a:t>Prof. Dr. Md. Asraf Ali</a:t>
            </a:r>
            <a:endParaRPr lang="en-US" sz="2200" b="1" dirty="0">
              <a:solidFill>
                <a:schemeClr val="bg1"/>
              </a:solidFill>
              <a:effectLst/>
              <a:latin typeface="Times New Roman" panose="02020603050405020304" pitchFamily="18" charset="0"/>
              <a:ea typeface="Trebuchet MS" panose="020B0603020202020204" pitchFamily="34" charset="0"/>
              <a:cs typeface="Times New Roman" panose="02020603050405020304" pitchFamily="18" charset="0"/>
            </a:endParaRPr>
          </a:p>
          <a:p>
            <a:pPr indent="-6350">
              <a:lnSpc>
                <a:spcPct val="107000"/>
              </a:lnSpc>
            </a:pPr>
            <a:r>
              <a:rPr lang="en-US" sz="2200" b="1" dirty="0">
                <a:solidFill>
                  <a:schemeClr val="bg1"/>
                </a:solidFill>
                <a:effectLst/>
                <a:latin typeface="Times New Roman" panose="02020603050405020304" pitchFamily="18" charset="0"/>
                <a:ea typeface="Trebuchet MS" panose="020B0603020202020204" pitchFamily="34" charset="0"/>
                <a:cs typeface="Times New Roman" panose="02020603050405020304" pitchFamily="18" charset="0"/>
              </a:rPr>
              <a:t>Course: </a:t>
            </a:r>
            <a:r>
              <a:rPr lang="en-US" sz="2400" b="1" i="0" dirty="0">
                <a:solidFill>
                  <a:schemeClr val="bg1"/>
                </a:solidFill>
                <a:effectLst/>
                <a:latin typeface="-apple-system"/>
              </a:rPr>
              <a:t>MACHINE LEARNING</a:t>
            </a:r>
            <a:r>
              <a:rPr lang="en-US" sz="2200" b="1" dirty="0">
                <a:solidFill>
                  <a:schemeClr val="bg1"/>
                </a:solidFill>
                <a:effectLst/>
                <a:latin typeface="Times New Roman" panose="02020603050405020304" pitchFamily="18" charset="0"/>
                <a:ea typeface="Trebuchet MS" panose="020B0603020202020204" pitchFamily="34" charset="0"/>
                <a:cs typeface="Times New Roman" panose="02020603050405020304" pitchFamily="18" charset="0"/>
              </a:rPr>
              <a:t>[</a:t>
            </a:r>
            <a:r>
              <a:rPr lang="en-US" sz="2200" b="1" dirty="0">
                <a:solidFill>
                  <a:schemeClr val="bg1"/>
                </a:solidFill>
                <a:latin typeface="Times New Roman" panose="02020603050405020304" pitchFamily="18" charset="0"/>
                <a:ea typeface="Trebuchet MS" panose="020B0603020202020204" pitchFamily="34" charset="0"/>
                <a:cs typeface="Times New Roman" panose="02020603050405020304" pitchFamily="18" charset="0"/>
              </a:rPr>
              <a:t>D</a:t>
            </a:r>
            <a:r>
              <a:rPr lang="en-US" sz="2200" b="1" dirty="0">
                <a:solidFill>
                  <a:schemeClr val="bg1"/>
                </a:solidFill>
                <a:effectLst/>
                <a:latin typeface="Times New Roman" panose="02020603050405020304" pitchFamily="18" charset="0"/>
                <a:ea typeface="Trebuchet MS" panose="020B0603020202020204" pitchFamily="34" charset="0"/>
                <a:cs typeface="Times New Roman" panose="02020603050405020304" pitchFamily="18" charset="0"/>
              </a:rPr>
              <a:t>]</a:t>
            </a:r>
          </a:p>
          <a:p>
            <a:pPr indent="-6350">
              <a:lnSpc>
                <a:spcPct val="107000"/>
              </a:lnSpc>
            </a:pPr>
            <a:r>
              <a:rPr lang="en-US" sz="2200" b="1" dirty="0">
                <a:solidFill>
                  <a:schemeClr val="bg1"/>
                </a:solidFill>
                <a:effectLst/>
                <a:latin typeface="Times New Roman" panose="02020603050405020304" pitchFamily="18" charset="0"/>
                <a:ea typeface="Trebuchet MS" panose="020B0603020202020204" pitchFamily="34" charset="0"/>
                <a:cs typeface="Times New Roman" panose="02020603050405020304" pitchFamily="18" charset="0"/>
              </a:rPr>
              <a:t>American International University Bangladesh</a:t>
            </a:r>
            <a:endParaRPr lang="en-US" sz="2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2" name="Content Placeholder 2">
            <a:extLst>
              <a:ext uri="{FF2B5EF4-FFF2-40B4-BE49-F238E27FC236}">
                <a16:creationId xmlns:a16="http://schemas.microsoft.com/office/drawing/2014/main" id="{4D0D861E-8F88-47F9-9636-56BC7226D284}"/>
              </a:ext>
            </a:extLst>
          </p:cNvPr>
          <p:cNvSpPr txBox="1">
            <a:spLocks/>
          </p:cNvSpPr>
          <p:nvPr/>
        </p:nvSpPr>
        <p:spPr bwMode="gray">
          <a:xfrm>
            <a:off x="5873628" y="2737293"/>
            <a:ext cx="4093233" cy="428055"/>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pPr marL="342900" marR="635000" indent="-342900" fontAlgn="base">
              <a:lnSpc>
                <a:spcPct val="105000"/>
              </a:lnSpc>
              <a:spcBef>
                <a:spcPts val="0"/>
              </a:spcBef>
              <a:spcAft>
                <a:spcPts val="955"/>
              </a:spcAft>
              <a:buClr>
                <a:srgbClr val="4A66AC"/>
              </a:buClr>
              <a:buSzPts val="1900"/>
              <a:buFont typeface="Wingdings" panose="05000000000000000000" pitchFamily="2" charset="2"/>
              <a:buChar char=""/>
            </a:pPr>
            <a:r>
              <a:rPr lang="en-US" sz="2400" b="1" dirty="0">
                <a:solidFill>
                  <a:schemeClr val="bg1"/>
                </a:solidFill>
                <a:effectLst/>
                <a:latin typeface="Times New Roman" panose="02020603050405020304" pitchFamily="18" charset="0"/>
                <a:ea typeface="Trebuchet MS" panose="020B0603020202020204" pitchFamily="34" charset="0"/>
                <a:cs typeface="Times New Roman" panose="02020603050405020304" pitchFamily="18" charset="0"/>
              </a:rPr>
              <a:t>Submitted to</a:t>
            </a:r>
          </a:p>
        </p:txBody>
      </p:sp>
    </p:spTree>
    <p:extLst>
      <p:ext uri="{BB962C8B-B14F-4D97-AF65-F5344CB8AC3E}">
        <p14:creationId xmlns:p14="http://schemas.microsoft.com/office/powerpoint/2010/main" val="1412267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CC27F-4BCE-4A2A-A2F5-88F6CDFDABCF}"/>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F2F70016-C629-4DFB-A825-E9BAB912D9C5}"/>
              </a:ext>
            </a:extLst>
          </p:cNvPr>
          <p:cNvSpPr>
            <a:spLocks noGrp="1"/>
          </p:cNvSpPr>
          <p:nvPr>
            <p:ph idx="1"/>
          </p:nvPr>
        </p:nvSpPr>
        <p:spPr>
          <a:xfrm>
            <a:off x="1154954" y="2468031"/>
            <a:ext cx="10180155" cy="3838175"/>
          </a:xfrm>
        </p:spPr>
        <p:txBody>
          <a:bodyPr>
            <a:normAutofit/>
          </a:bodyPr>
          <a:lstStyle/>
          <a:p>
            <a:pPr>
              <a:lnSpc>
                <a:spcPct val="150000"/>
              </a:lnSpc>
            </a:pPr>
            <a:r>
              <a:rPr lang="en-US" sz="2400" b="0" i="0" dirty="0">
                <a:solidFill>
                  <a:schemeClr val="tx1"/>
                </a:solidFill>
                <a:effectLst/>
                <a:latin typeface="Times New Roman" panose="02020603050405020304" pitchFamily="18" charset="0"/>
                <a:cs typeface="Times New Roman" panose="02020603050405020304" pitchFamily="18" charset="0"/>
              </a:rPr>
              <a:t>Feature extraction is the process of extracting the most important and relevant information from raw data.</a:t>
            </a:r>
          </a:p>
          <a:p>
            <a:pPr>
              <a:lnSpc>
                <a:spcPct val="150000"/>
              </a:lnSpc>
            </a:pPr>
            <a:r>
              <a:rPr lang="en-US" sz="2400" b="0" i="0" dirty="0">
                <a:solidFill>
                  <a:schemeClr val="tx1"/>
                </a:solidFill>
                <a:effectLst/>
                <a:latin typeface="Times New Roman" panose="02020603050405020304" pitchFamily="18" charset="0"/>
                <a:cs typeface="Times New Roman" panose="02020603050405020304" pitchFamily="18" charset="0"/>
              </a:rPr>
              <a:t>Face recognition is the process of identifying or verifying the identity of a person from their face.</a:t>
            </a:r>
          </a:p>
          <a:p>
            <a:pPr>
              <a:lnSpc>
                <a:spcPct val="150000"/>
              </a:lnSpc>
            </a:pPr>
            <a:r>
              <a:rPr lang="en-US" sz="2400" b="0" i="0" dirty="0">
                <a:solidFill>
                  <a:schemeClr val="tx1"/>
                </a:solidFill>
                <a:effectLst/>
                <a:latin typeface="Times New Roman" panose="02020603050405020304" pitchFamily="18" charset="0"/>
                <a:cs typeface="Times New Roman" panose="02020603050405020304" pitchFamily="18" charset="0"/>
              </a:rPr>
              <a:t>Feature extraction is a crucial step in face recognition, as it involves extracting the most relevant and discriminative features from an image</a:t>
            </a:r>
            <a:endParaRPr lang="en-US" sz="22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2723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1E576-AE00-4845-AF3E-EC4C8E4831B7}"/>
              </a:ext>
            </a:extLst>
          </p:cNvPr>
          <p:cNvSpPr>
            <a:spLocks noGrp="1"/>
          </p:cNvSpPr>
          <p:nvPr>
            <p:ph type="title"/>
          </p:nvPr>
        </p:nvSpPr>
        <p:spPr/>
        <p:txBody>
          <a:bodyPr/>
          <a:lstStyle/>
          <a:p>
            <a:r>
              <a:rPr lang="en-US" b="0" i="0" dirty="0">
                <a:solidFill>
                  <a:schemeClr val="bg1"/>
                </a:solidFill>
                <a:effectLst/>
                <a:latin typeface="Times New Roman" panose="02020603050405020304" pitchFamily="18" charset="0"/>
                <a:cs typeface="Times New Roman" panose="02020603050405020304" pitchFamily="18" charset="0"/>
              </a:rPr>
              <a:t>Eigenfaces</a:t>
            </a:r>
            <a:endParaRPr lang="en-US"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3A109BE-7139-4CCB-9219-2CA98ECE90AF}"/>
              </a:ext>
            </a:extLst>
          </p:cNvPr>
          <p:cNvSpPr>
            <a:spLocks noGrp="1"/>
          </p:cNvSpPr>
          <p:nvPr>
            <p:ph idx="1"/>
          </p:nvPr>
        </p:nvSpPr>
        <p:spPr>
          <a:xfrm>
            <a:off x="774904" y="2384425"/>
            <a:ext cx="6005275" cy="3914775"/>
          </a:xfrm>
        </p:spPr>
        <p:txBody>
          <a:bodyPr>
            <a:normAutofit lnSpcReduction="10000"/>
          </a:bodyPr>
          <a:lstStyle/>
          <a:p>
            <a:pPr>
              <a:lnSpc>
                <a:spcPct val="150000"/>
              </a:lnSpc>
            </a:pPr>
            <a:r>
              <a:rPr lang="en-US" sz="2400" b="0" i="0" dirty="0">
                <a:solidFill>
                  <a:srgbClr val="374151"/>
                </a:solidFill>
                <a:effectLst/>
                <a:latin typeface="Söhne"/>
              </a:rPr>
              <a:t>Eigenfaces is a technique that uses Principal Component Analysis (PCA) to extract the most significant features from a set of face images</a:t>
            </a:r>
            <a:r>
              <a:rPr lang="en-US" sz="2200" b="1" dirty="0">
                <a:solidFill>
                  <a:schemeClr val="tx1"/>
                </a:solidFill>
                <a:latin typeface="Times New Roman" panose="02020603050405020304" pitchFamily="18" charset="0"/>
                <a:cs typeface="Times New Roman" panose="02020603050405020304" pitchFamily="18" charset="0"/>
              </a:rPr>
              <a:t>.</a:t>
            </a:r>
          </a:p>
          <a:p>
            <a:pPr>
              <a:lnSpc>
                <a:spcPct val="150000"/>
              </a:lnSpc>
            </a:pPr>
            <a:r>
              <a:rPr lang="en-US" sz="2400" b="0" i="0" dirty="0">
                <a:solidFill>
                  <a:srgbClr val="374151"/>
                </a:solidFill>
                <a:effectLst/>
                <a:latin typeface="Söhne"/>
              </a:rPr>
              <a:t>These features capture the variations in the face images and are used to represent each face as a linear combination of eigenfaces</a:t>
            </a:r>
            <a:endParaRPr lang="en-US" sz="2200" b="1" dirty="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0859598-D093-D636-5D28-2A30046493E6}"/>
              </a:ext>
            </a:extLst>
          </p:cNvPr>
          <p:cNvPicPr>
            <a:picLocks noChangeAspect="1"/>
          </p:cNvPicPr>
          <p:nvPr/>
        </p:nvPicPr>
        <p:blipFill>
          <a:blip r:embed="rId3"/>
          <a:stretch>
            <a:fillRect/>
          </a:stretch>
        </p:blipFill>
        <p:spPr>
          <a:xfrm>
            <a:off x="6903396" y="2542001"/>
            <a:ext cx="5049428" cy="3420152"/>
          </a:xfrm>
          <a:prstGeom prst="rect">
            <a:avLst/>
          </a:prstGeom>
        </p:spPr>
      </p:pic>
      <p:pic>
        <p:nvPicPr>
          <p:cNvPr id="7" name="Picture 6" descr="A collage of a person's face&#10;&#10;Description automatically generated with medium confidence">
            <a:extLst>
              <a:ext uri="{FF2B5EF4-FFF2-40B4-BE49-F238E27FC236}">
                <a16:creationId xmlns:a16="http://schemas.microsoft.com/office/drawing/2014/main" id="{CA7AB85C-C24D-30CB-B340-C377B54B6750}"/>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64752" t="736" r="1886" b="2331"/>
          <a:stretch/>
        </p:blipFill>
        <p:spPr>
          <a:xfrm>
            <a:off x="9169144" y="2173837"/>
            <a:ext cx="2783680" cy="4450248"/>
          </a:xfrm>
          <a:prstGeom prst="rect">
            <a:avLst/>
          </a:prstGeom>
        </p:spPr>
      </p:pic>
      <p:pic>
        <p:nvPicPr>
          <p:cNvPr id="9" name="Picture 8" descr="A collage of a person's face&#10;&#10;Description automatically generated with medium confidence">
            <a:extLst>
              <a:ext uri="{FF2B5EF4-FFF2-40B4-BE49-F238E27FC236}">
                <a16:creationId xmlns:a16="http://schemas.microsoft.com/office/drawing/2014/main" id="{89708189-FE13-D8CE-D38C-82249792329D}"/>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847" t="18074" r="76846" b="19002"/>
          <a:stretch/>
        </p:blipFill>
        <p:spPr>
          <a:xfrm>
            <a:off x="6989571" y="2897356"/>
            <a:ext cx="1861225" cy="2888909"/>
          </a:xfrm>
          <a:prstGeom prst="rect">
            <a:avLst/>
          </a:prstGeom>
        </p:spPr>
      </p:pic>
    </p:spTree>
    <p:extLst>
      <p:ext uri="{BB962C8B-B14F-4D97-AF65-F5344CB8AC3E}">
        <p14:creationId xmlns:p14="http://schemas.microsoft.com/office/powerpoint/2010/main" val="3090477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48CC95-5C95-07FA-DF81-668473F155B2}"/>
              </a:ext>
            </a:extLst>
          </p:cNvPr>
          <p:cNvSpPr txBox="1">
            <a:spLocks/>
          </p:cNvSpPr>
          <p:nvPr/>
        </p:nvSpPr>
        <p:spPr bwMode="gray">
          <a:xfrm>
            <a:off x="1154954" y="973668"/>
            <a:ext cx="8761413"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0" i="0" dirty="0">
                <a:solidFill>
                  <a:schemeClr val="bg1"/>
                </a:solidFill>
                <a:effectLst/>
                <a:latin typeface="Times New Roman" panose="02020603050405020304" pitchFamily="18" charset="0"/>
                <a:cs typeface="Times New Roman" panose="02020603050405020304" pitchFamily="18" charset="0"/>
              </a:rPr>
              <a:t>Histogram of Oriented Gradients (HOG)</a:t>
            </a:r>
            <a:endParaRPr lang="en-US" dirty="0">
              <a:solidFill>
                <a:schemeClr val="bg1"/>
              </a:solidFill>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81C282CB-307F-D268-3173-7560BE8DC363}"/>
              </a:ext>
            </a:extLst>
          </p:cNvPr>
          <p:cNvSpPr txBox="1">
            <a:spLocks/>
          </p:cNvSpPr>
          <p:nvPr/>
        </p:nvSpPr>
        <p:spPr>
          <a:xfrm>
            <a:off x="516473" y="2384422"/>
            <a:ext cx="6005275" cy="3914775"/>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nSpc>
                <a:spcPct val="150000"/>
              </a:lnSpc>
            </a:pPr>
            <a:r>
              <a:rPr lang="en-US" sz="2400" b="0" i="0" dirty="0">
                <a:solidFill>
                  <a:srgbClr val="374151"/>
                </a:solidFill>
                <a:effectLst/>
                <a:latin typeface="Söhne"/>
              </a:rPr>
              <a:t>Histogram of Oriented Gradients (HOG) is a feature descriptor that captures the distribution of edge orientations in an image</a:t>
            </a:r>
            <a:r>
              <a:rPr lang="en-US" sz="2200" b="1" dirty="0">
                <a:solidFill>
                  <a:schemeClr val="tx1"/>
                </a:solidFill>
                <a:latin typeface="Times New Roman" panose="02020603050405020304" pitchFamily="18" charset="0"/>
                <a:cs typeface="Times New Roman" panose="02020603050405020304" pitchFamily="18" charset="0"/>
              </a:rPr>
              <a:t>.</a:t>
            </a:r>
          </a:p>
          <a:p>
            <a:pPr>
              <a:lnSpc>
                <a:spcPct val="150000"/>
              </a:lnSpc>
            </a:pPr>
            <a:r>
              <a:rPr lang="en-US" sz="2400" b="0" i="0" dirty="0">
                <a:solidFill>
                  <a:srgbClr val="374151"/>
                </a:solidFill>
                <a:effectLst/>
                <a:latin typeface="Söhne"/>
              </a:rPr>
              <a:t>In face recognition, HOG is often used to extract features from facial regions such as the jawline and forehead</a:t>
            </a:r>
            <a:endParaRPr lang="en-US" sz="2200" b="1" dirty="0">
              <a:solidFill>
                <a:schemeClr val="tx1"/>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D2689040-7F0D-7E89-60FD-A6C9E819FF46}"/>
              </a:ext>
            </a:extLst>
          </p:cNvPr>
          <p:cNvPicPr>
            <a:picLocks noChangeAspect="1"/>
          </p:cNvPicPr>
          <p:nvPr/>
        </p:nvPicPr>
        <p:blipFill>
          <a:blip r:embed="rId3"/>
          <a:stretch>
            <a:fillRect/>
          </a:stretch>
        </p:blipFill>
        <p:spPr>
          <a:xfrm>
            <a:off x="6903396" y="2542001"/>
            <a:ext cx="5049428" cy="3420152"/>
          </a:xfrm>
          <a:prstGeom prst="rect">
            <a:avLst/>
          </a:prstGeom>
        </p:spPr>
      </p:pic>
      <p:pic>
        <p:nvPicPr>
          <p:cNvPr id="14" name="Picture 13" descr="A picture containing application&#10;&#10;Description automatically generated">
            <a:extLst>
              <a:ext uri="{FF2B5EF4-FFF2-40B4-BE49-F238E27FC236}">
                <a16:creationId xmlns:a16="http://schemas.microsoft.com/office/drawing/2014/main" id="{518D69C7-B2E5-439C-694C-81508173A8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59957" y="2352366"/>
            <a:ext cx="3936306" cy="4281521"/>
          </a:xfrm>
          <a:prstGeom prst="rect">
            <a:avLst/>
          </a:prstGeom>
        </p:spPr>
      </p:pic>
    </p:spTree>
    <p:extLst>
      <p:ext uri="{BB962C8B-B14F-4D97-AF65-F5344CB8AC3E}">
        <p14:creationId xmlns:p14="http://schemas.microsoft.com/office/powerpoint/2010/main" val="2605135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3104A38-B8AD-602F-BBB9-3121907F5C55}"/>
              </a:ext>
            </a:extLst>
          </p:cNvPr>
          <p:cNvSpPr txBox="1">
            <a:spLocks/>
          </p:cNvSpPr>
          <p:nvPr/>
        </p:nvSpPr>
        <p:spPr bwMode="gray">
          <a:xfrm>
            <a:off x="1154954" y="973668"/>
            <a:ext cx="8761413"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0" i="0" dirty="0" err="1">
                <a:solidFill>
                  <a:schemeClr val="bg1"/>
                </a:solidFill>
                <a:effectLst/>
                <a:latin typeface="Times New Roman" panose="02020603050405020304" pitchFamily="18" charset="0"/>
                <a:cs typeface="Times New Roman" panose="02020603050405020304" pitchFamily="18" charset="0"/>
              </a:rPr>
              <a:t>Haar</a:t>
            </a:r>
            <a:r>
              <a:rPr lang="en-US" b="0" i="0" dirty="0">
                <a:solidFill>
                  <a:schemeClr val="bg1"/>
                </a:solidFill>
                <a:effectLst/>
                <a:latin typeface="Times New Roman" panose="02020603050405020304" pitchFamily="18" charset="0"/>
                <a:cs typeface="Times New Roman" panose="02020603050405020304" pitchFamily="18" charset="0"/>
              </a:rPr>
              <a:t> like feature</a:t>
            </a:r>
            <a:endParaRPr lang="en-US" dirty="0">
              <a:solidFill>
                <a:schemeClr val="bg1"/>
              </a:solidFill>
              <a:latin typeface="Times New Roman" panose="02020603050405020304" pitchFamily="18" charset="0"/>
              <a:cs typeface="Times New Roman" panose="02020603050405020304" pitchFamily="18" charset="0"/>
            </a:endParaRPr>
          </a:p>
        </p:txBody>
      </p:sp>
      <p:sp>
        <p:nvSpPr>
          <p:cNvPr id="7" name="Content Placeholder 2">
            <a:extLst>
              <a:ext uri="{FF2B5EF4-FFF2-40B4-BE49-F238E27FC236}">
                <a16:creationId xmlns:a16="http://schemas.microsoft.com/office/drawing/2014/main" id="{ECD4233B-D03B-3A31-AE16-D1758F148B15}"/>
              </a:ext>
            </a:extLst>
          </p:cNvPr>
          <p:cNvSpPr txBox="1">
            <a:spLocks/>
          </p:cNvSpPr>
          <p:nvPr/>
        </p:nvSpPr>
        <p:spPr>
          <a:xfrm>
            <a:off x="445392" y="2542001"/>
            <a:ext cx="6770152" cy="467677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nSpc>
                <a:spcPct val="150000"/>
              </a:lnSpc>
            </a:pPr>
            <a:r>
              <a:rPr lang="en-US" sz="2400" b="0" i="0" dirty="0" err="1">
                <a:solidFill>
                  <a:srgbClr val="374151"/>
                </a:solidFill>
                <a:effectLst/>
                <a:latin typeface="Times New Roman" panose="02020603050405020304" pitchFamily="18" charset="0"/>
                <a:cs typeface="Times New Roman" panose="02020603050405020304" pitchFamily="18" charset="0"/>
              </a:rPr>
              <a:t>Haar</a:t>
            </a:r>
            <a:r>
              <a:rPr lang="en-US" sz="2400" b="0" i="0" dirty="0">
                <a:solidFill>
                  <a:srgbClr val="374151"/>
                </a:solidFill>
                <a:effectLst/>
                <a:latin typeface="Times New Roman" panose="02020603050405020304" pitchFamily="18" charset="0"/>
                <a:cs typeface="Times New Roman" panose="02020603050405020304" pitchFamily="18" charset="0"/>
              </a:rPr>
              <a:t>-like features are used in face recognition to capture variations in brightness levels and textures of facial features.</a:t>
            </a:r>
          </a:p>
          <a:p>
            <a:pPr>
              <a:lnSpc>
                <a:spcPct val="150000"/>
              </a:lnSpc>
            </a:pPr>
            <a:r>
              <a:rPr lang="en-US" sz="2400" b="0" i="0" dirty="0">
                <a:solidFill>
                  <a:srgbClr val="374151"/>
                </a:solidFill>
                <a:effectLst/>
                <a:latin typeface="Times New Roman" panose="02020603050405020304" pitchFamily="18" charset="0"/>
                <a:cs typeface="Times New Roman" panose="02020603050405020304" pitchFamily="18" charset="0"/>
              </a:rPr>
              <a:t>These features are computed at multiple scales and orientations to capture variations in facial expressions and poses.</a:t>
            </a:r>
          </a:p>
        </p:txBody>
      </p:sp>
      <p:pic>
        <p:nvPicPr>
          <p:cNvPr id="8" name="Picture 7">
            <a:extLst>
              <a:ext uri="{FF2B5EF4-FFF2-40B4-BE49-F238E27FC236}">
                <a16:creationId xmlns:a16="http://schemas.microsoft.com/office/drawing/2014/main" id="{2350D319-5F5E-CC3F-0F93-52AC18521F48}"/>
              </a:ext>
            </a:extLst>
          </p:cNvPr>
          <p:cNvPicPr>
            <a:picLocks noChangeAspect="1"/>
          </p:cNvPicPr>
          <p:nvPr/>
        </p:nvPicPr>
        <p:blipFill>
          <a:blip r:embed="rId3"/>
          <a:stretch>
            <a:fillRect/>
          </a:stretch>
        </p:blipFill>
        <p:spPr>
          <a:xfrm>
            <a:off x="6903396" y="2542001"/>
            <a:ext cx="5049428" cy="3420152"/>
          </a:xfrm>
          <a:prstGeom prst="rect">
            <a:avLst/>
          </a:prstGeom>
        </p:spPr>
      </p:pic>
      <p:pic>
        <p:nvPicPr>
          <p:cNvPr id="11" name="Picture 10" descr="A person smiling for the camera&#10;&#10;Description automatically generated with low confidence">
            <a:extLst>
              <a:ext uri="{FF2B5EF4-FFF2-40B4-BE49-F238E27FC236}">
                <a16:creationId xmlns:a16="http://schemas.microsoft.com/office/drawing/2014/main" id="{45E38148-1A4C-9677-19CB-347EE5F78B1B}"/>
              </a:ext>
            </a:extLst>
          </p:cNvPr>
          <p:cNvPicPr>
            <a:picLocks noChangeAspect="1"/>
          </p:cNvPicPr>
          <p:nvPr/>
        </p:nvPicPr>
        <p:blipFill rotWithShape="1">
          <a:blip r:embed="rId4">
            <a:extLst>
              <a:ext uri="{28A0092B-C50C-407E-A947-70E740481C1C}">
                <a14:useLocalDpi xmlns:a14="http://schemas.microsoft.com/office/drawing/2010/main" val="0"/>
              </a:ext>
            </a:extLst>
          </a:blip>
          <a:srcRect l="18380" t="44801" r="19875" b="-1"/>
          <a:stretch/>
        </p:blipFill>
        <p:spPr>
          <a:xfrm>
            <a:off x="8026399" y="3657600"/>
            <a:ext cx="3481701" cy="2922952"/>
          </a:xfrm>
          <a:prstGeom prst="rect">
            <a:avLst/>
          </a:prstGeom>
        </p:spPr>
      </p:pic>
      <p:pic>
        <p:nvPicPr>
          <p:cNvPr id="12" name="Picture 11" descr="A person smiling for the camera&#10;&#10;Description automatically generated with low confidence">
            <a:extLst>
              <a:ext uri="{FF2B5EF4-FFF2-40B4-BE49-F238E27FC236}">
                <a16:creationId xmlns:a16="http://schemas.microsoft.com/office/drawing/2014/main" id="{8C56F9DB-146B-041C-FA88-34C8213B2EDC}"/>
              </a:ext>
            </a:extLst>
          </p:cNvPr>
          <p:cNvPicPr>
            <a:picLocks noChangeAspect="1"/>
          </p:cNvPicPr>
          <p:nvPr/>
        </p:nvPicPr>
        <p:blipFill rotWithShape="1">
          <a:blip r:embed="rId4">
            <a:extLst>
              <a:ext uri="{28A0092B-C50C-407E-A947-70E740481C1C}">
                <a14:useLocalDpi xmlns:a14="http://schemas.microsoft.com/office/drawing/2010/main" val="0"/>
              </a:ext>
            </a:extLst>
          </a:blip>
          <a:srcRect l="33651" r="264" b="55267"/>
          <a:stretch/>
        </p:blipFill>
        <p:spPr>
          <a:xfrm>
            <a:off x="8026399" y="2269067"/>
            <a:ext cx="3481701" cy="1587820"/>
          </a:xfrm>
          <a:prstGeom prst="rect">
            <a:avLst/>
          </a:prstGeom>
        </p:spPr>
      </p:pic>
    </p:spTree>
    <p:extLst>
      <p:ext uri="{BB962C8B-B14F-4D97-AF65-F5344CB8AC3E}">
        <p14:creationId xmlns:p14="http://schemas.microsoft.com/office/powerpoint/2010/main" val="3075030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6B1CF-2061-DC97-D326-D29D86BE59C8}"/>
              </a:ext>
            </a:extLst>
          </p:cNvPr>
          <p:cNvSpPr>
            <a:spLocks noGrp="1"/>
          </p:cNvSpPr>
          <p:nvPr>
            <p:ph type="title"/>
          </p:nvPr>
        </p:nvSpPr>
        <p:spPr>
          <a:xfrm>
            <a:off x="1383655" y="1253067"/>
            <a:ext cx="2793158" cy="625330"/>
          </a:xfrm>
        </p:spPr>
        <p:txBody>
          <a:bodyPr/>
          <a:lstStyle/>
          <a:p>
            <a:r>
              <a:rPr lang="en-US" sz="3600" dirty="0">
                <a:latin typeface="Abadi" panose="020B0604020202020204" pitchFamily="34" charset="0"/>
              </a:rPr>
              <a:t>Code</a:t>
            </a:r>
          </a:p>
        </p:txBody>
      </p:sp>
      <p:pic>
        <p:nvPicPr>
          <p:cNvPr id="5" name="Content Placeholder 4" descr="A screenshot of a computer&#10;&#10;Description automatically generated">
            <a:extLst>
              <a:ext uri="{FF2B5EF4-FFF2-40B4-BE49-F238E27FC236}">
                <a16:creationId xmlns:a16="http://schemas.microsoft.com/office/drawing/2014/main" id="{514DC2FB-8BA6-000A-B8C5-1CEB87698C6F}"/>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22" t="100" r="54063" b="21662"/>
          <a:stretch/>
        </p:blipFill>
        <p:spPr>
          <a:xfrm>
            <a:off x="4959635" y="458925"/>
            <a:ext cx="6716402" cy="5931117"/>
          </a:xfrm>
        </p:spPr>
      </p:pic>
      <p:sp>
        <p:nvSpPr>
          <p:cNvPr id="4" name="TextBox 3">
            <a:extLst>
              <a:ext uri="{FF2B5EF4-FFF2-40B4-BE49-F238E27FC236}">
                <a16:creationId xmlns:a16="http://schemas.microsoft.com/office/drawing/2014/main" id="{B9B06DCA-AE7C-9816-3E31-E0FB51817FA9}"/>
              </a:ext>
            </a:extLst>
          </p:cNvPr>
          <p:cNvSpPr txBox="1"/>
          <p:nvPr/>
        </p:nvSpPr>
        <p:spPr>
          <a:xfrm>
            <a:off x="864823" y="2779947"/>
            <a:ext cx="3830822" cy="1289071"/>
          </a:xfrm>
          <a:prstGeom prst="rect">
            <a:avLst/>
          </a:prstGeom>
          <a:noFill/>
        </p:spPr>
        <p:txBody>
          <a:bodyPr wrap="square">
            <a:spAutoFit/>
          </a:bodyPr>
          <a:lstStyle/>
          <a:p>
            <a:pPr>
              <a:lnSpc>
                <a:spcPct val="150000"/>
              </a:lnSpc>
            </a:pPr>
            <a:r>
              <a:rPr lang="en-US" dirty="0">
                <a:solidFill>
                  <a:schemeClr val="bg1"/>
                </a:solidFill>
                <a:latin typeface="Times New Roman" panose="02020603050405020304" pitchFamily="18" charset="0"/>
                <a:cs typeface="Times New Roman" panose="02020603050405020304" pitchFamily="18" charset="0"/>
              </a:rPr>
              <a:t>this code is a simple implementation of face detection using the Viola-Jones algorithm and OpenCV in Python.</a:t>
            </a:r>
            <a:endParaRPr lang="en-US" sz="1800" b="0" i="0" dirty="0">
              <a:solidFill>
                <a:schemeClr val="bg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687520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C73AE-1E1D-E7C3-7731-4AF9878CFA0E}"/>
              </a:ext>
            </a:extLst>
          </p:cNvPr>
          <p:cNvSpPr>
            <a:spLocks noGrp="1"/>
          </p:cNvSpPr>
          <p:nvPr>
            <p:ph type="title"/>
          </p:nvPr>
        </p:nvSpPr>
        <p:spPr/>
        <p:txBody>
          <a:bodyPr/>
          <a:lstStyle/>
          <a:p>
            <a:r>
              <a:rPr lang="en-US" sz="3600" dirty="0"/>
              <a:t>Gray Scale</a:t>
            </a:r>
          </a:p>
        </p:txBody>
      </p:sp>
      <p:pic>
        <p:nvPicPr>
          <p:cNvPr id="6" name="Content Placeholder 5" descr="A group of men posing for a photo&#10;&#10;Description automatically generated with medium confidence">
            <a:extLst>
              <a:ext uri="{FF2B5EF4-FFF2-40B4-BE49-F238E27FC236}">
                <a16:creationId xmlns:a16="http://schemas.microsoft.com/office/drawing/2014/main" id="{F841C0D6-AF6D-1DED-52D1-F31A7E21C96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956622" y="2271925"/>
            <a:ext cx="8278756" cy="4389463"/>
          </a:xfrm>
        </p:spPr>
      </p:pic>
    </p:spTree>
    <p:extLst>
      <p:ext uri="{BB962C8B-B14F-4D97-AF65-F5344CB8AC3E}">
        <p14:creationId xmlns:p14="http://schemas.microsoft.com/office/powerpoint/2010/main" val="69068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4D773-1DC2-1CF1-0C59-40937CA8ABCA}"/>
              </a:ext>
            </a:extLst>
          </p:cNvPr>
          <p:cNvSpPr>
            <a:spLocks noGrp="1"/>
          </p:cNvSpPr>
          <p:nvPr>
            <p:ph type="title"/>
          </p:nvPr>
        </p:nvSpPr>
        <p:spPr/>
        <p:txBody>
          <a:bodyPr/>
          <a:lstStyle/>
          <a:p>
            <a:r>
              <a:rPr lang="en-US" dirty="0"/>
              <a:t>Result</a:t>
            </a:r>
          </a:p>
        </p:txBody>
      </p:sp>
      <p:pic>
        <p:nvPicPr>
          <p:cNvPr id="5" name="Content Placeholder 4" descr="A group of men posing for a photo&#10;&#10;Description automatically generated with low confidence">
            <a:extLst>
              <a:ext uri="{FF2B5EF4-FFF2-40B4-BE49-F238E27FC236}">
                <a16:creationId xmlns:a16="http://schemas.microsoft.com/office/drawing/2014/main" id="{1CBE4AE5-C5B5-4E56-70AF-501B178E882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52708" y="2070095"/>
            <a:ext cx="8533606" cy="4542368"/>
          </a:xfrm>
        </p:spPr>
      </p:pic>
    </p:spTree>
    <p:extLst>
      <p:ext uri="{BB962C8B-B14F-4D97-AF65-F5344CB8AC3E}">
        <p14:creationId xmlns:p14="http://schemas.microsoft.com/office/powerpoint/2010/main" val="1816975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9B7F1-F5FF-DD65-D18E-340732EAA5C2}"/>
              </a:ext>
            </a:extLst>
          </p:cNvPr>
          <p:cNvSpPr>
            <a:spLocks noGrp="1"/>
          </p:cNvSpPr>
          <p:nvPr>
            <p:ph type="title"/>
          </p:nvPr>
        </p:nvSpPr>
        <p:spPr/>
        <p:txBody>
          <a:bodyPr/>
          <a:lstStyle/>
          <a:p>
            <a:r>
              <a:rPr lang="en-US" b="0" i="0" dirty="0">
                <a:solidFill>
                  <a:schemeClr val="bg1"/>
                </a:solidFill>
                <a:effectLst/>
                <a:latin typeface="Times New Roman" panose="02020603050405020304" pitchFamily="18" charset="0"/>
                <a:cs typeface="Times New Roman" panose="02020603050405020304" pitchFamily="18" charset="0"/>
              </a:rPr>
              <a:t>Conclusion</a:t>
            </a:r>
            <a:endParaRPr lang="en-US" dirty="0">
              <a:solidFill>
                <a:schemeClr val="bg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A7A4DB3-C216-1C87-5B5F-B20F91931C10}"/>
              </a:ext>
            </a:extLst>
          </p:cNvPr>
          <p:cNvSpPr>
            <a:spLocks noGrp="1"/>
          </p:cNvSpPr>
          <p:nvPr>
            <p:ph idx="1"/>
          </p:nvPr>
        </p:nvSpPr>
        <p:spPr/>
        <p:txBody>
          <a:bodyPr>
            <a:normAutofit/>
          </a:bodyPr>
          <a:lstStyle/>
          <a:p>
            <a:r>
              <a:rPr lang="en-US" sz="2200" b="0" i="0" dirty="0">
                <a:solidFill>
                  <a:srgbClr val="374151"/>
                </a:solidFill>
                <a:effectLst/>
                <a:latin typeface="Times New Roman" panose="02020603050405020304" pitchFamily="18" charset="0"/>
                <a:cs typeface="Times New Roman" panose="02020603050405020304" pitchFamily="18" charset="0"/>
              </a:rPr>
              <a:t>There are various feature extraction techniques available, each with its strengths and weaknesses</a:t>
            </a:r>
          </a:p>
          <a:p>
            <a:r>
              <a:rPr lang="en-US" sz="2200" b="0" i="0" dirty="0">
                <a:solidFill>
                  <a:srgbClr val="374151"/>
                </a:solidFill>
                <a:effectLst/>
                <a:latin typeface="Times New Roman" panose="02020603050405020304" pitchFamily="18" charset="0"/>
                <a:cs typeface="Times New Roman" panose="02020603050405020304" pitchFamily="18" charset="0"/>
              </a:rPr>
              <a:t>The choice of technique depends on the specific requirements of the face recognition system, such as the size of the dataset, the complexity of the face variations, and the computational resources available</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87569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452</TotalTime>
  <Words>507</Words>
  <Application>Microsoft Office PowerPoint</Application>
  <PresentationFormat>Widescreen</PresentationFormat>
  <Paragraphs>58</Paragraphs>
  <Slides>9</Slides>
  <Notes>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9</vt:i4>
      </vt:variant>
    </vt:vector>
  </HeadingPairs>
  <TitlesOfParts>
    <vt:vector size="21" baseType="lpstr">
      <vt:lpstr>Abadi</vt:lpstr>
      <vt:lpstr>-apple-system</vt:lpstr>
      <vt:lpstr>Arial</vt:lpstr>
      <vt:lpstr>Calibri</vt:lpstr>
      <vt:lpstr>Century Gothic</vt:lpstr>
      <vt:lpstr>Segoe UI</vt:lpstr>
      <vt:lpstr>Söhne</vt:lpstr>
      <vt:lpstr>Times New Roman</vt:lpstr>
      <vt:lpstr>Trebuchet MS</vt:lpstr>
      <vt:lpstr>Wingdings</vt:lpstr>
      <vt:lpstr>Wingdings 3</vt:lpstr>
      <vt:lpstr>Ion Boardroom</vt:lpstr>
      <vt:lpstr>PowerPoint Presentation</vt:lpstr>
      <vt:lpstr>Introduction</vt:lpstr>
      <vt:lpstr>Eigenfaces</vt:lpstr>
      <vt:lpstr>PowerPoint Presentation</vt:lpstr>
      <vt:lpstr>PowerPoint Presentation</vt:lpstr>
      <vt:lpstr>Code</vt:lpstr>
      <vt:lpstr>Gray Scale</vt:lpstr>
      <vt:lpstr>Result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 Emon</dc:creator>
  <cp:lastModifiedBy>F.A. Emon</cp:lastModifiedBy>
  <cp:revision>43</cp:revision>
  <dcterms:created xsi:type="dcterms:W3CDTF">2022-12-08T15:20:30Z</dcterms:created>
  <dcterms:modified xsi:type="dcterms:W3CDTF">2023-04-08T07:02:04Z</dcterms:modified>
</cp:coreProperties>
</file>

<file path=docProps/thumbnail.jpeg>
</file>